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262" r:id="rId5"/>
    <p:sldId id="260" r:id="rId6"/>
    <p:sldId id="265" r:id="rId7"/>
    <p:sldId id="264" r:id="rId8"/>
    <p:sldId id="263"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18770F2-5A44-4DCC-ACF1-0426E7847EB2}" type="datetimeFigureOut">
              <a:rPr lang="ru-RU" smtClean="0"/>
              <a:t>07.07.2015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2251550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8770F2-5A44-4DCC-ACF1-0426E7847EB2}" type="datetimeFigureOut">
              <a:rPr lang="ru-RU" smtClean="0"/>
              <a:t>07.07.2015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3346292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8770F2-5A44-4DCC-ACF1-0426E7847EB2}" type="datetimeFigureOut">
              <a:rPr lang="ru-RU" smtClean="0"/>
              <a:t>07.07.2015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217724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8770F2-5A44-4DCC-ACF1-0426E7847EB2}" type="datetimeFigureOut">
              <a:rPr lang="ru-RU" smtClean="0"/>
              <a:t>07.07.2015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231632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18770F2-5A44-4DCC-ACF1-0426E7847EB2}" type="datetimeFigureOut">
              <a:rPr lang="ru-RU" smtClean="0"/>
              <a:t>07.07.2015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1934371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18770F2-5A44-4DCC-ACF1-0426E7847EB2}" type="datetimeFigureOut">
              <a:rPr lang="ru-RU" smtClean="0"/>
              <a:t>07.07.2015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4016066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18770F2-5A44-4DCC-ACF1-0426E7847EB2}" type="datetimeFigureOut">
              <a:rPr lang="ru-RU" smtClean="0"/>
              <a:t>07.07.2015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199735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18770F2-5A44-4DCC-ACF1-0426E7847EB2}" type="datetimeFigureOut">
              <a:rPr lang="ru-RU" smtClean="0"/>
              <a:t>07.07.2015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398134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18770F2-5A44-4DCC-ACF1-0426E7847EB2}" type="datetimeFigureOut">
              <a:rPr lang="ru-RU" smtClean="0"/>
              <a:t>07.07.2015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555605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18770F2-5A44-4DCC-ACF1-0426E7847EB2}" type="datetimeFigureOut">
              <a:rPr lang="ru-RU" smtClean="0"/>
              <a:t>07.07.2015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339592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18770F2-5A44-4DCC-ACF1-0426E7847EB2}" type="datetimeFigureOut">
              <a:rPr lang="ru-RU" smtClean="0"/>
              <a:t>07.07.2015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2137A7-C7BB-4426-84E8-01394FDE05E7}" type="slidenum">
              <a:rPr lang="ru-RU" smtClean="0"/>
              <a:t>‹#›</a:t>
            </a:fld>
            <a:endParaRPr lang="ru-RU"/>
          </a:p>
        </p:txBody>
      </p:sp>
    </p:spTree>
    <p:extLst>
      <p:ext uri="{BB962C8B-B14F-4D97-AF65-F5344CB8AC3E}">
        <p14:creationId xmlns:p14="http://schemas.microsoft.com/office/powerpoint/2010/main" val="113244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770F2-5A44-4DCC-ACF1-0426E7847EB2}" type="datetimeFigureOut">
              <a:rPr lang="ru-RU" smtClean="0"/>
              <a:t>07.07.2015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137A7-C7BB-4426-84E8-01394FDE05E7}" type="slidenum">
              <a:rPr lang="ru-RU" smtClean="0"/>
              <a:t>‹#›</a:t>
            </a:fld>
            <a:endParaRPr lang="ru-RU"/>
          </a:p>
        </p:txBody>
      </p:sp>
    </p:spTree>
    <p:extLst>
      <p:ext uri="{BB962C8B-B14F-4D97-AF65-F5344CB8AC3E}">
        <p14:creationId xmlns:p14="http://schemas.microsoft.com/office/powerpoint/2010/main" val="85749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hyperlink" Target="mailto:info@mosfarm.su"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sale@mosfarm.su" TargetMode="External"/><Relationship Id="rId4" Type="http://schemas.openxmlformats.org/officeDocument/2006/relationships/hyperlink" Target="http://www.mosfarm.s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6000">
              <a:schemeClr val="accent1">
                <a:lumMod val="40000"/>
                <a:lumOff val="60000"/>
              </a:schemeClr>
            </a:gs>
            <a:gs pos="69000">
              <a:schemeClr val="accent1">
                <a:lumMod val="60000"/>
                <a:lumOff val="40000"/>
              </a:schemeClr>
            </a:gs>
            <a:gs pos="100000">
              <a:schemeClr val="accent1">
                <a:lumMod val="75000"/>
              </a:schemeClr>
            </a:gs>
          </a:gsLst>
          <a:lin ang="162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252312"/>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9833" y="2252312"/>
            <a:ext cx="6832334" cy="4542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3965608" y="336884"/>
            <a:ext cx="7167870" cy="1200329"/>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MOSFARM </a:t>
            </a:r>
            <a:r>
              <a:rPr lang="en-US" sz="3600" dirty="0" smtClean="0">
                <a:latin typeface="Times New Roman" panose="02020603050405020304" pitchFamily="18" charset="0"/>
                <a:cs typeface="Times New Roman" panose="02020603050405020304" pitchFamily="18" charset="0"/>
              </a:rPr>
              <a:t>LLC</a:t>
            </a:r>
            <a:endParaRPr lang="ru-RU" sz="3600" dirty="0" smtClean="0">
              <a:latin typeface="Times New Roman" panose="02020603050405020304" pitchFamily="18" charset="0"/>
              <a:cs typeface="Times New Roman" panose="02020603050405020304" pitchFamily="18" charset="0"/>
            </a:endParaRPr>
          </a:p>
          <a:p>
            <a:pPr algn="ctr"/>
            <a:r>
              <a:rPr lang="en-US" sz="3600" dirty="0" smtClean="0">
                <a:latin typeface="Times New Roman" panose="02020603050405020304" pitchFamily="18" charset="0"/>
                <a:cs typeface="Times New Roman" panose="02020603050405020304" pitchFamily="18" charset="0"/>
              </a:rPr>
              <a:t>Pharmaceutical </a:t>
            </a:r>
            <a:r>
              <a:rPr lang="en-US" sz="3600" dirty="0">
                <a:latin typeface="Times New Roman" panose="02020603050405020304" pitchFamily="18" charset="0"/>
                <a:cs typeface="Times New Roman" panose="02020603050405020304" pitchFamily="18" charset="0"/>
              </a:rPr>
              <a:t>Company</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16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6000">
              <a:schemeClr val="accent1">
                <a:lumMod val="40000"/>
                <a:lumOff val="60000"/>
              </a:schemeClr>
            </a:gs>
            <a:gs pos="69000">
              <a:schemeClr val="accent1">
                <a:lumMod val="60000"/>
                <a:lumOff val="40000"/>
              </a:schemeClr>
            </a:gs>
            <a:gs pos="100000">
              <a:schemeClr val="accent1">
                <a:lumMod val="75000"/>
              </a:schemeClr>
            </a:gs>
          </a:gsLst>
          <a:lin ang="162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252312"/>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6" y="3339966"/>
            <a:ext cx="5191285" cy="3439226"/>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8969" y="23441"/>
            <a:ext cx="5068639" cy="3357973"/>
          </a:xfrm>
          <a:prstGeom prst="rect">
            <a:avLst/>
          </a:prstGeom>
          <a:ln>
            <a:noFill/>
          </a:ln>
          <a:effectLst>
            <a:softEdge rad="112500"/>
          </a:effectLst>
        </p:spPr>
      </p:pic>
      <p:sp>
        <p:nvSpPr>
          <p:cNvPr id="4" name="TextBox 3"/>
          <p:cNvSpPr txBox="1"/>
          <p:nvPr/>
        </p:nvSpPr>
        <p:spPr>
          <a:xfrm>
            <a:off x="5267622" y="3522846"/>
            <a:ext cx="6831334" cy="3139321"/>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Started in 2005, MOSFARM LLC Pharmaceutical Company was designed and built from ground zero. MOSFARM LLC's core business is infusion solutions production. </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consistent high quality of our medicines, achieved through compliance with GMP (Good Manufacturing Practices) regulations, has earned us customer satisfaction, guarantees that our products conform to their intended use and eliminates hazards for patients. </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For this purpose, we only use "cleanroom" equipment and supplies, state-of-the-art production equipment and latest quality control laboratory equipment from international and domestic manufacturers.</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85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6000">
              <a:schemeClr val="accent1">
                <a:lumMod val="40000"/>
                <a:lumOff val="60000"/>
              </a:schemeClr>
            </a:gs>
            <a:gs pos="69000">
              <a:schemeClr val="accent1">
                <a:lumMod val="60000"/>
                <a:lumOff val="40000"/>
              </a:schemeClr>
            </a:gs>
            <a:gs pos="100000">
              <a:schemeClr val="accent1">
                <a:lumMod val="75000"/>
              </a:schemeClr>
            </a:gs>
          </a:gsLst>
          <a:lin ang="162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252312"/>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14" y="2252312"/>
            <a:ext cx="3004438" cy="4475747"/>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951" y="0"/>
            <a:ext cx="4344082" cy="2877954"/>
          </a:xfrm>
          <a:prstGeom prst="rect">
            <a:avLst/>
          </a:prstGeom>
          <a:ln>
            <a:noFill/>
          </a:ln>
          <a:effectLst>
            <a:softEdge rad="112500"/>
          </a:effectLst>
        </p:spPr>
      </p:pic>
      <p:sp>
        <p:nvSpPr>
          <p:cNvPr id="4" name="TextBox 3"/>
          <p:cNvSpPr txBox="1"/>
          <p:nvPr/>
        </p:nvSpPr>
        <p:spPr>
          <a:xfrm>
            <a:off x="3640835" y="3137835"/>
            <a:ext cx="8475982" cy="3139321"/>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company has a quality assurance policy covering the development and production of finished pharmaceutical products to meet the demand for highly effective, safe and high-quality, including import substitution-oriented, medication. The company has developed and approved a Document Management System with active contribution from specialists of the State Institute of Blood Substitutes and Medicinal Preparations and the </a:t>
            </a:r>
            <a:r>
              <a:rPr lang="en-US" dirty="0" err="1">
                <a:latin typeface="Times New Roman" panose="02020603050405020304" pitchFamily="18" charset="0"/>
                <a:cs typeface="Times New Roman" panose="02020603050405020304" pitchFamily="18" charset="0"/>
              </a:rPr>
              <a:t>Sechenov</a:t>
            </a:r>
            <a:r>
              <a:rPr lang="en-US" dirty="0">
                <a:latin typeface="Times New Roman" panose="02020603050405020304" pitchFamily="18" charset="0"/>
                <a:cs typeface="Times New Roman" panose="02020603050405020304" pitchFamily="18" charset="0"/>
              </a:rPr>
              <a:t> Medical Academy in Moscow. </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effectiveness of the quality assurance system is based on cultivating the responsibility of the team as a whole as well as the individual team members. We routinely support the professional development of our employees and encourage the national and professional self-awareness of our team to grow as part of the international pharmaceutical community.</a:t>
            </a:r>
            <a:endParaRPr lang="ru-RU"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8215" y="-859"/>
            <a:ext cx="4288602" cy="2878813"/>
          </a:xfrm>
          <a:prstGeom prst="rect">
            <a:avLst/>
          </a:prstGeom>
          <a:ln>
            <a:noFill/>
          </a:ln>
          <a:effectLst>
            <a:softEdge rad="112500"/>
          </a:effectLst>
        </p:spPr>
      </p:pic>
    </p:spTree>
    <p:extLst>
      <p:ext uri="{BB962C8B-B14F-4D97-AF65-F5344CB8AC3E}">
        <p14:creationId xmlns:p14="http://schemas.microsoft.com/office/powerpoint/2010/main" val="863256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6000">
              <a:schemeClr val="accent1">
                <a:lumMod val="40000"/>
                <a:lumOff val="60000"/>
              </a:schemeClr>
            </a:gs>
            <a:gs pos="69000">
              <a:schemeClr val="accent1">
                <a:lumMod val="60000"/>
                <a:lumOff val="40000"/>
              </a:schemeClr>
            </a:gs>
            <a:gs pos="100000">
              <a:schemeClr val="accent1">
                <a:lumMod val="75000"/>
              </a:schemeClr>
            </a:gs>
          </a:gsLst>
          <a:lin ang="162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252312"/>
          </a:xfrm>
          <a:prstGeom prst="rect">
            <a:avLst/>
          </a:prstGeom>
        </p:spPr>
      </p:pic>
      <p:sp>
        <p:nvSpPr>
          <p:cNvPr id="2" name="TextBox 1"/>
          <p:cNvSpPr txBox="1"/>
          <p:nvPr/>
        </p:nvSpPr>
        <p:spPr>
          <a:xfrm>
            <a:off x="5066686" y="3328086"/>
            <a:ext cx="7125313" cy="2308324"/>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In </a:t>
            </a:r>
            <a:r>
              <a:rPr lang="en-US" dirty="0">
                <a:latin typeface="Times New Roman" panose="02020603050405020304" pitchFamily="18" charset="0"/>
                <a:cs typeface="Times New Roman" panose="02020603050405020304" pitchFamily="18" charset="0"/>
              </a:rPr>
              <a:t>March 2015, the company launched a new production site for infusion solutions in plastic containers. To demonstrate compliance of its process parameters, MOSFARM LLC has successfully completed the qualification and validation of its premises, equipment and processes used to manufacture medicinal products.</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MOSFARM LLC is planning to expand its pharmaceutical production and product portfolio to provide consumers with high-quality, effective and affordable medicines produced domestically. </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 y="3399180"/>
            <a:ext cx="4919279" cy="3302168"/>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793" y="67377"/>
            <a:ext cx="3986206" cy="2675823"/>
          </a:xfrm>
          <a:prstGeom prst="rect">
            <a:avLst/>
          </a:prstGeom>
          <a:ln>
            <a:noFill/>
          </a:ln>
          <a:effectLst>
            <a:softEdge rad="112500"/>
          </a:effectLst>
        </p:spPr>
      </p:pic>
      <p:sp>
        <p:nvSpPr>
          <p:cNvPr id="8" name="TextBox 7"/>
          <p:cNvSpPr txBox="1"/>
          <p:nvPr/>
        </p:nvSpPr>
        <p:spPr>
          <a:xfrm>
            <a:off x="3455469" y="652263"/>
            <a:ext cx="4750323" cy="2308324"/>
          </a:xfrm>
          <a:prstGeom prst="rect">
            <a:avLst/>
          </a:prstGeom>
          <a:noFill/>
        </p:spPr>
        <p:txBody>
          <a:bodyPr wrap="square" rtlCol="0">
            <a:spAutoFit/>
          </a:bodyPr>
          <a:lstStyle/>
          <a:p>
            <a:pPr algn="just"/>
            <a:r>
              <a:rPr lang="en-US" dirty="0" smtClean="0">
                <a:latin typeface="Times New Roman" panose="02020603050405020304" pitchFamily="18" charset="0"/>
                <a:cs typeface="Times New Roman" panose="02020603050405020304" pitchFamily="18" charset="0"/>
              </a:rPr>
              <a:t>MOSFARM </a:t>
            </a:r>
            <a:r>
              <a:rPr lang="en-US" dirty="0">
                <a:latin typeface="Times New Roman" panose="02020603050405020304" pitchFamily="18" charset="0"/>
                <a:cs typeface="Times New Roman" panose="02020603050405020304" pitchFamily="18" charset="0"/>
              </a:rPr>
              <a:t>LLC developed and formalized its Quality Management System to conform to GOST R ISO 9001-2008 "Quality Management System. Requirements." and the industry requirements as per GOST R 52249-2009 "Good Manufacturing Practice for Medicinal Products" in respect to the existing organizational management structure approved by the CEO.</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617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6000">
              <a:schemeClr val="accent1">
                <a:lumMod val="40000"/>
                <a:lumOff val="60000"/>
              </a:schemeClr>
            </a:gs>
            <a:gs pos="69000">
              <a:schemeClr val="accent1">
                <a:lumMod val="60000"/>
                <a:lumOff val="40000"/>
              </a:schemeClr>
            </a:gs>
            <a:gs pos="100000">
              <a:schemeClr val="accent1">
                <a:lumMod val="75000"/>
              </a:schemeClr>
            </a:gs>
          </a:gsLst>
          <a:lin ang="162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252312"/>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8786" b="8263"/>
          <a:stretch/>
        </p:blipFill>
        <p:spPr>
          <a:xfrm>
            <a:off x="7786904" y="2983832"/>
            <a:ext cx="4279900" cy="3736641"/>
          </a:xfrm>
          <a:prstGeom prst="rect">
            <a:avLst/>
          </a:prstGeom>
          <a:ln>
            <a:noFill/>
          </a:ln>
          <a:effectLst>
            <a:softEdge rad="112500"/>
          </a:effectLst>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t="-11690" b="11690"/>
          <a:stretch/>
        </p:blipFill>
        <p:spPr>
          <a:xfrm>
            <a:off x="142775" y="2983832"/>
            <a:ext cx="4572000" cy="3736641"/>
          </a:xfrm>
          <a:prstGeom prst="rect">
            <a:avLst/>
          </a:prstGeom>
          <a:ln>
            <a:noFill/>
          </a:ln>
          <a:effectLst>
            <a:softEdge rad="112500"/>
          </a:effectLst>
        </p:spPr>
      </p:pic>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21191" t="10096" r="-21092" b="-10096"/>
          <a:stretch/>
        </p:blipFill>
        <p:spPr>
          <a:xfrm>
            <a:off x="8718140" y="-1"/>
            <a:ext cx="4346829" cy="3590223"/>
          </a:xfrm>
          <a:prstGeom prst="rect">
            <a:avLst/>
          </a:prstGeom>
          <a:ln>
            <a:noFill/>
          </a:ln>
          <a:effectLst>
            <a:softEdge rad="112500"/>
          </a:effectLst>
        </p:spPr>
      </p:pic>
      <p:sp>
        <p:nvSpPr>
          <p:cNvPr id="7" name="TextBox 6"/>
          <p:cNvSpPr txBox="1"/>
          <p:nvPr/>
        </p:nvSpPr>
        <p:spPr>
          <a:xfrm>
            <a:off x="3551723" y="924025"/>
            <a:ext cx="5166418" cy="2308324"/>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MOSFARM LLC is a pharmaceutical company manufacturing large-volume sterile dosage forms produced using heat sterilization — solutions for infusions,  as well as packaging for solid dosage forms.</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MOSFARM's main production program is infusion solutions in glass bottles of 100, 200 and 400 ml: </a:t>
            </a:r>
            <a:endParaRPr lang="ru-RU"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924194" y="3027154"/>
            <a:ext cx="2653290" cy="3693319"/>
          </a:xfrm>
          <a:prstGeom prst="rect">
            <a:avLst/>
          </a:prstGeom>
          <a:noFill/>
        </p:spPr>
        <p:txBody>
          <a:bodyPr wrap="none" rtlCol="0">
            <a:spAutoFit/>
          </a:bodyPr>
          <a:lstStyle/>
          <a:p>
            <a:pPr marL="285750" lvl="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Sodium Chloride 0.9% </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Glucose 5%</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Glucose 10%</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Асеsolum</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Disolium</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Trisolum</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Ringer's solution</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Procaine 0.5%</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Procaine 2.5 %</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Haemodesum</a:t>
            </a:r>
            <a:r>
              <a:rPr lang="en-US" dirty="0">
                <a:latin typeface="Times New Roman" panose="02020603050405020304" pitchFamily="18" charset="0"/>
                <a:cs typeface="Times New Roman" panose="02020603050405020304" pitchFamily="18" charset="0"/>
              </a:rPr>
              <a:t> H</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Rheopolyglucon-40</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Sodium Carbonate 5%</a:t>
            </a:r>
            <a:endParaRPr lang="ru-RU"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Aminocaproic</a:t>
            </a:r>
            <a:r>
              <a:rPr lang="en-US" dirty="0">
                <a:latin typeface="Times New Roman" panose="02020603050405020304" pitchFamily="18" charset="0"/>
                <a:cs typeface="Times New Roman" panose="02020603050405020304" pitchFamily="18" charset="0"/>
              </a:rPr>
              <a:t> acid</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552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6000">
              <a:schemeClr val="accent1">
                <a:lumMod val="40000"/>
                <a:lumOff val="60000"/>
              </a:schemeClr>
            </a:gs>
            <a:gs pos="69000">
              <a:schemeClr val="accent1">
                <a:lumMod val="60000"/>
                <a:lumOff val="40000"/>
              </a:schemeClr>
            </a:gs>
            <a:gs pos="100000">
              <a:schemeClr val="accent1">
                <a:lumMod val="75000"/>
              </a:schemeClr>
            </a:gs>
          </a:gsLst>
          <a:lin ang="162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252312"/>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6778" y="3338174"/>
            <a:ext cx="3456745" cy="3412733"/>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43" y="3338174"/>
            <a:ext cx="3614987" cy="3407317"/>
          </a:xfrm>
          <a:prstGeom prst="rect">
            <a:avLst/>
          </a:prstGeom>
          <a:ln>
            <a:noFill/>
          </a:ln>
          <a:effectLst>
            <a:softEdge rad="112500"/>
          </a:effectLst>
        </p:spPr>
      </p:pic>
      <p:sp>
        <p:nvSpPr>
          <p:cNvPr id="4" name="TextBox 3"/>
          <p:cNvSpPr txBox="1"/>
          <p:nvPr/>
        </p:nvSpPr>
        <p:spPr>
          <a:xfrm>
            <a:off x="3755030" y="787538"/>
            <a:ext cx="7941274"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MOSFARM started a new production facility with a German PLÜMAT high-speed automated production line and expanded its production to include infusion solutions in 100, 200, 250, 300, 400, 500, 1000, and 3000 ml polymer containers made of polyolefin film.</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self-folding polymer container made of multilayer polyolefin film is free from polyvinyl chloride, has an SFC injection port and a rubber stopper. The container has one port (or two ports), a cap with tamper-evident seal and a hanging loop. The container is compatible with IVs that have no air filter. The polymeric container is graduated to 50mL. The container has no secondary packaging. </a:t>
            </a:r>
            <a:endParaRPr lang="ru-RU"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755030" y="3304561"/>
            <a:ext cx="4786182"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transparent film allows 100% control of particulate contamination. The markings are printed </a:t>
            </a:r>
            <a:r>
              <a:rPr lang="en-US" dirty="0" err="1">
                <a:latin typeface="Times New Roman" panose="02020603050405020304" pitchFamily="18" charset="0"/>
                <a:cs typeface="Times New Roman" panose="02020603050405020304" pitchFamily="18" charset="0"/>
              </a:rPr>
              <a:t>thermographically</a:t>
            </a:r>
            <a:r>
              <a:rPr lang="en-US" dirty="0">
                <a:latin typeface="Times New Roman" panose="02020603050405020304" pitchFamily="18" charset="0"/>
                <a:cs typeface="Times New Roman" panose="02020603050405020304" pitchFamily="18" charset="0"/>
              </a:rPr>
              <a:t> on the container before it is filled.</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In these polymer containers, solutions can be frozen during transportation. The containers remain air-tight when frozen and restore their properties at room temperature</a:t>
            </a:r>
            <a:r>
              <a:rPr lang="en-US"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679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6000">
              <a:schemeClr val="accent1">
                <a:lumMod val="40000"/>
                <a:lumOff val="60000"/>
              </a:schemeClr>
            </a:gs>
            <a:gs pos="69000">
              <a:schemeClr val="accent1">
                <a:lumMod val="60000"/>
                <a:lumOff val="40000"/>
              </a:schemeClr>
            </a:gs>
            <a:gs pos="100000">
              <a:schemeClr val="accent1">
                <a:lumMod val="75000"/>
              </a:schemeClr>
            </a:gs>
          </a:gsLst>
          <a:lin ang="162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252312"/>
          </a:xfrm>
          <a:prstGeom prst="rect">
            <a:avLst/>
          </a:prstGeom>
        </p:spPr>
      </p:pic>
      <p:pic>
        <p:nvPicPr>
          <p:cNvPr id="1026" name="Рисунок 3" descr="E:\МаркБок\сертификаты\ИСО.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6722" y="3112234"/>
            <a:ext cx="2598394" cy="36685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Рисунок 1" descr="E:\МаркБок\НОВОСТИ\08 ноября 2010\сертификаты фото\основное\GM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4104" y="3104868"/>
            <a:ext cx="2524253" cy="36650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4151" y="3093957"/>
            <a:ext cx="2603698" cy="36686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643" y="3097594"/>
            <a:ext cx="2595032" cy="36686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332" y="3101230"/>
            <a:ext cx="2581725" cy="36686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p:cNvSpPr txBox="1"/>
          <p:nvPr/>
        </p:nvSpPr>
        <p:spPr>
          <a:xfrm>
            <a:off x="4258962" y="1598141"/>
            <a:ext cx="7443680" cy="1477328"/>
          </a:xfrm>
          <a:prstGeom prst="rect">
            <a:avLst/>
          </a:prstGeom>
          <a:noFill/>
        </p:spPr>
        <p:txBody>
          <a:bodyPr wrap="square" rtlCol="0">
            <a:spAutoFit/>
          </a:bodyPr>
          <a:lstStyle/>
          <a:p>
            <a:r>
              <a:rPr lang="ru-RU" sz="1600"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We are open to new business opportunities that reflect the interests of our consumers. With our flexible pricing policy and our modern logistics system allowing quick delivery of our products anywhere in the country, we can offer our clients the best and mutually rewarding relationships.</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We are always open to dialogue and innovation!</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285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6000">
              <a:schemeClr val="accent1">
                <a:lumMod val="40000"/>
                <a:lumOff val="60000"/>
              </a:schemeClr>
            </a:gs>
            <a:gs pos="69000">
              <a:schemeClr val="accent1">
                <a:lumMod val="60000"/>
                <a:lumOff val="40000"/>
              </a:schemeClr>
            </a:gs>
            <a:gs pos="100000">
              <a:schemeClr val="accent1">
                <a:lumMod val="75000"/>
              </a:schemeClr>
            </a:gs>
          </a:gsLst>
          <a:lin ang="162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252312"/>
          </a:xfrm>
          <a:prstGeom prst="rect">
            <a:avLst/>
          </a:prstGeom>
        </p:spPr>
      </p:pic>
      <p:sp>
        <p:nvSpPr>
          <p:cNvPr id="2" name="TextBox 1"/>
          <p:cNvSpPr txBox="1"/>
          <p:nvPr/>
        </p:nvSpPr>
        <p:spPr>
          <a:xfrm>
            <a:off x="164758" y="3995678"/>
            <a:ext cx="8488286" cy="230832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MOSFARM Limited Liability Company </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63, </a:t>
            </a:r>
            <a:r>
              <a:rPr lang="en-US" dirty="0" err="1">
                <a:latin typeface="Times New Roman" panose="02020603050405020304" pitchFamily="18" charset="0"/>
                <a:cs typeface="Times New Roman" panose="02020603050405020304" pitchFamily="18" charset="0"/>
              </a:rPr>
              <a:t>Bogorodskoye</a:t>
            </a:r>
            <a:r>
              <a:rPr lang="en-US" dirty="0">
                <a:latin typeface="Times New Roman" panose="02020603050405020304" pitchFamily="18" charset="0"/>
                <a:cs typeface="Times New Roman" panose="02020603050405020304" pitchFamily="18" charset="0"/>
              </a:rPr>
              <a:t> urban community, </a:t>
            </a:r>
            <a:r>
              <a:rPr lang="en-US" dirty="0" err="1">
                <a:latin typeface="Times New Roman" panose="02020603050405020304" pitchFamily="18" charset="0"/>
                <a:cs typeface="Times New Roman" panose="02020603050405020304" pitchFamily="18" charset="0"/>
              </a:rPr>
              <a:t>Sergievo-Posadskiy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Raion</a:t>
            </a:r>
            <a:r>
              <a:rPr lang="en-US" dirty="0">
                <a:latin typeface="Times New Roman" panose="02020603050405020304" pitchFamily="18" charset="0"/>
                <a:cs typeface="Times New Roman" panose="02020603050405020304" pitchFamily="18" charset="0"/>
              </a:rPr>
              <a:t>, Moscow Oblast, 141342</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Tel.: 8 (496) 545-30-00</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E-mail: </a:t>
            </a:r>
            <a:r>
              <a:rPr lang="en-US" u="sng" dirty="0">
                <a:latin typeface="Times New Roman" panose="02020603050405020304" pitchFamily="18" charset="0"/>
                <a:cs typeface="Times New Roman" panose="02020603050405020304" pitchFamily="18" charset="0"/>
                <a:hlinkClick r:id="rId3"/>
              </a:rPr>
              <a:t>info@mosfarm.su</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Internet: </a:t>
            </a:r>
            <a:r>
              <a:rPr lang="en-US" u="sng" dirty="0">
                <a:latin typeface="Times New Roman" panose="02020603050405020304" pitchFamily="18" charset="0"/>
                <a:cs typeface="Times New Roman" panose="02020603050405020304" pitchFamily="18" charset="0"/>
                <a:hlinkClick r:id="rId4"/>
              </a:rPr>
              <a:t>www.mosfarm.su</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Sales:</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Tel.: 8 (496) 545-42-95</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E-mail:  </a:t>
            </a:r>
            <a:r>
              <a:rPr lang="en-US" u="sng" dirty="0">
                <a:latin typeface="Times New Roman" panose="02020603050405020304" pitchFamily="18" charset="0"/>
                <a:cs typeface="Times New Roman" panose="02020603050405020304" pitchFamily="18" charset="0"/>
                <a:hlinkClick r:id="rId5"/>
              </a:rPr>
              <a:t>sale@mosfarm.su</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857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189</Words>
  <Application>Microsoft Office PowerPoint</Application>
  <PresentationFormat>Широкоэкранный</PresentationFormat>
  <Paragraphs>39</Paragraphs>
  <Slides>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vt:i4>
      </vt:variant>
    </vt:vector>
  </HeadingPairs>
  <TitlesOfParts>
    <vt:vector size="13"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Александр Вячеславович. Тимошев</dc:creator>
  <cp:lastModifiedBy>Александр Вячеславович. Тимошев</cp:lastModifiedBy>
  <cp:revision>14</cp:revision>
  <dcterms:created xsi:type="dcterms:W3CDTF">2015-07-06T12:42:46Z</dcterms:created>
  <dcterms:modified xsi:type="dcterms:W3CDTF">2015-07-07T13:50:05Z</dcterms:modified>
</cp:coreProperties>
</file>